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56" r:id="rId3"/>
    <p:sldId id="359" r:id="rId4"/>
    <p:sldId id="373" r:id="rId5"/>
    <p:sldId id="374" r:id="rId6"/>
    <p:sldId id="392" r:id="rId7"/>
    <p:sldId id="375" r:id="rId8"/>
    <p:sldId id="393" r:id="rId9"/>
    <p:sldId id="391" r:id="rId10"/>
    <p:sldId id="369" r:id="rId11"/>
    <p:sldId id="370" r:id="rId12"/>
    <p:sldId id="389" r:id="rId13"/>
    <p:sldId id="396" r:id="rId14"/>
    <p:sldId id="390" r:id="rId15"/>
    <p:sldId id="39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  <a:srgbClr val="83EE32"/>
    <a:srgbClr val="B4E43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897" autoAdjust="0"/>
    <p:restoredTop sz="94660"/>
  </p:normalViewPr>
  <p:slideViewPr>
    <p:cSldViewPr>
      <p:cViewPr varScale="1">
        <p:scale>
          <a:sx n="98" d="100"/>
          <a:sy n="98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4E7710-1A53-4593-8938-385F48DE4A69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1F3F2B-A48C-40D5-864C-BC4706C4C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229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239939-5BB4-4B49-BA85-9F9011AF69AE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0D7796-B3BB-4EAF-A685-E8F00BC1B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0675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E4A5-8F5E-4E89-B8E5-D50F6B8F7959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C234A-E832-4B9F-9EC6-AA5C57973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231C-A8A3-471D-93F8-91B68E074F66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02A9A-9D14-43A3-8410-6EDA04E72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C6A0-9182-4A88-89E5-57C6AFE4EF0E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FEF9D-CC9E-4842-B1C7-F5B9B9353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EEBF5-E8F0-4C59-8545-7B3380F149E9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76C3D-AEAC-4462-B0AB-8FF078D5D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C89EF-EA36-4564-A6E5-36421146B05D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81476-ABBF-465F-B75F-CE7B62DA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F3DA-FA09-401D-BE9E-1B708C13D5CC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7228-558E-442E-8FA7-3035362A4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B4E9E-B6B2-4674-8DD6-010A7BFBF49C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E1A7-DDD1-4F7D-AD25-DE7F71459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86F6-E1A2-41C7-91E8-192D383500CA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1ACA-300C-4F25-8A7D-C0DF6B8BE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76276-0ECC-4137-BA76-B0ED75EFDEB6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08ECF-2363-4885-B78B-606BFA87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E2AF8-F870-4386-8911-B3E31D817966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FBEF9-1F2B-43D7-ADBE-EAD6141AC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05195-85D6-4EBC-9C73-A16B0BD15A72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896C-BB36-4B81-9161-9A177F5A5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0112-49D6-4C3C-A220-CD8F4596AF24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3B1DC-DCF1-4AB6-B753-F67C9653D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F50C25-0E79-4B02-9E9D-2FC89FB2F530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Mandel JT, Bildstein KL, Bohrer G, Winkler DW. 2008. PNAS 105:19102-19107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9D4A7D-1CA0-4722-B063-FBA090783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hyperlink" Target="http://asterweb.jpl.nasa.gov/gdem.asp" TargetMode="External"/><Relationship Id="rId12" Type="http://schemas.openxmlformats.org/officeDocument/2006/relationships/hyperlink" Target="http://www.cgiar-csi.org/data/srtm-90m-digital-elevation-database-v4-1/" TargetMode="External"/><Relationship Id="rId13" Type="http://schemas.openxmlformats.org/officeDocument/2006/relationships/hyperlink" Target="http://dup.esrin.esa.it/prjs/prjs68.php" TargetMode="External"/><Relationship Id="rId14" Type="http://schemas.openxmlformats.org/officeDocument/2006/relationships/hyperlink" Target="http://sedac.ciesin.columbia.edu/gpw/global.jsp" TargetMode="External"/><Relationship Id="rId15" Type="http://schemas.openxmlformats.org/officeDocument/2006/relationships/hyperlink" Target="http://www.oscar.noaa.gov/" TargetMode="External"/><Relationship Id="rId16" Type="http://schemas.openxmlformats.org/officeDocument/2006/relationships/hyperlink" Target="http://www.ngdc.noaa.gov/mgg/global/global.html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mm.gsfc.nasa.gov/" TargetMode="External"/><Relationship Id="rId3" Type="http://schemas.openxmlformats.org/officeDocument/2006/relationships/hyperlink" Target="http://glcf.umiacs.umd.edu/data/gimms/" TargetMode="External"/><Relationship Id="rId4" Type="http://schemas.openxmlformats.org/officeDocument/2006/relationships/hyperlink" Target="http://www.esrl.noaa.gov/psd/data/gridded/data.ncep.reanalysis2.html/" TargetMode="External"/><Relationship Id="rId5" Type="http://schemas.openxmlformats.org/officeDocument/2006/relationships/hyperlink" Target="http://www.emc.ncep.noaa.gov/mmb/rreanl/" TargetMode="External"/><Relationship Id="rId6" Type="http://schemas.openxmlformats.org/officeDocument/2006/relationships/hyperlink" Target="http://www.ecmwf.int/" TargetMode="External"/><Relationship Id="rId7" Type="http://schemas.openxmlformats.org/officeDocument/2006/relationships/hyperlink" Target="https://lpdaac.usgs.gov/" TargetMode="External"/><Relationship Id="rId8" Type="http://schemas.openxmlformats.org/officeDocument/2006/relationships/hyperlink" Target="http://oceancolor.gsfc.nasa.gov/" TargetMode="External"/><Relationship Id="rId9" Type="http://schemas.openxmlformats.org/officeDocument/2006/relationships/hyperlink" Target="http://modis-snow-ice.gsfc.nasa.gov/" TargetMode="External"/><Relationship Id="rId10" Type="http://schemas.openxmlformats.org/officeDocument/2006/relationships/hyperlink" Target="http://www.science.oregonstate.edu/ocean.productivi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40386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itle 1"/>
          <p:cNvSpPr>
            <a:spLocks noGrp="1"/>
          </p:cNvSpPr>
          <p:nvPr>
            <p:ph type="ctrTitle"/>
          </p:nvPr>
        </p:nvSpPr>
        <p:spPr>
          <a:xfrm>
            <a:off x="-152400" y="3124200"/>
            <a:ext cx="5562600" cy="1524000"/>
          </a:xfrm>
        </p:spPr>
        <p:txBody>
          <a:bodyPr/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Discovering Relationships between Climate and Animal Migration with New Tools for Linking Animal Movement Tracks, Weather and Land Surface Data</a:t>
            </a:r>
          </a:p>
        </p:txBody>
      </p:sp>
      <p:pic>
        <p:nvPicPr>
          <p:cNvPr id="6" name="Picture 5" descr="b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57800" cy="324814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1564" y="5181600"/>
            <a:ext cx="518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Gil Bohrer, Roland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Kays,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Jiawei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Han, David </a:t>
            </a:r>
            <a:r>
              <a:rPr lang="en-US" b="1" dirty="0" err="1">
                <a:solidFill>
                  <a:srgbClr val="FF0000"/>
                </a:solidFill>
                <a:ea typeface="+mj-ea"/>
                <a:cs typeface="+mj-cs"/>
              </a:rPr>
              <a:t>B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randes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, David Doulas, Steve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Garrity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, Martin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Wekelski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Mandel JT, Bildstein KL, Bohrer G, Winkler DW. 2008. PNAS 105:19102-19107</a:t>
            </a:r>
            <a:endParaRPr lang="en-US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76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06242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26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" y="1295400"/>
            <a:ext cx="8839200" cy="4267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Data exploration tools</a:t>
            </a:r>
            <a:endParaRPr lang="en-US" sz="2800" dirty="0" smtClean="0"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5867400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Annotated track data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0" y="5867400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cs typeface="+mn-cs"/>
              </a:rPr>
              <a:t>Data over a gridded region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98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1295400"/>
            <a:ext cx="8610600" cy="462978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Track annotation</a:t>
            </a:r>
            <a:r>
              <a:rPr lang="en-US" sz="2800" dirty="0" smtClean="0">
                <a:latin typeface="Arial" charset="0"/>
              </a:rPr>
              <a:t> – linking environmental data to observed track points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29200" y="5925185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cube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8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00200" y="838201"/>
            <a:ext cx="7391400" cy="469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88064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Around Galapagos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8806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Peruvian Coast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96499" y="1565701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Available ocean productivity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96499" y="3394502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Used ocean productivity</a:t>
            </a:r>
            <a:endParaRPr lang="en-US" sz="1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Data Analysis tools</a:t>
            </a:r>
            <a:endParaRPr lang="en-US" sz="2800" dirty="0" smtClean="0">
              <a:latin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95400" y="5105400"/>
            <a:ext cx="693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 smtClean="0">
                <a:cs typeface="+mn-cs"/>
              </a:rPr>
              <a:t>Distribution of used conditions vs. available conditions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42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572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95400" y="6096000"/>
            <a:ext cx="693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 smtClean="0">
                <a:cs typeface="+mn-cs"/>
              </a:rPr>
              <a:t>Thermal uplift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Derived Variables</a:t>
            </a:r>
            <a:endParaRPr lang="en-US" sz="2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528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vebank-startscre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0800"/>
            <a:ext cx="9144000" cy="5461000"/>
          </a:xfrm>
          <a:prstGeom prst="rect">
            <a:avLst/>
          </a:prstGeom>
        </p:spPr>
      </p:pic>
      <p:pic>
        <p:nvPicPr>
          <p:cNvPr id="3" name="Picture 2" descr="martin-ro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0"/>
            <a:ext cx="1905000" cy="14287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43200" y="5638800"/>
            <a:ext cx="8229600" cy="8080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www.movebank.org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i="1" dirty="0" smtClean="0"/>
              <a:t>What to do with track data?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08038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Graphic data editing tool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mb-pelican-ed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27100"/>
            <a:ext cx="9548037" cy="570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Plotting tools – individual/species/study highlight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turk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838199"/>
            <a:ext cx="8458200" cy="63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6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Additional data support – physiological sensors, accelerometers, environmental sensors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sloth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0888"/>
            <a:ext cx="11125200" cy="57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91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08038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Movement is tightly linked with the environment – along the path, and the path not taken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bohr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66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i="1" dirty="0" smtClean="0"/>
              <a:t>Env</a:t>
            </a:r>
            <a:r>
              <a:rPr lang="en-US" dirty="0" smtClean="0"/>
              <a:t>ironmental- </a:t>
            </a:r>
            <a:r>
              <a:rPr lang="en-US" i="1" dirty="0" smtClean="0"/>
              <a:t>D</a:t>
            </a:r>
            <a:r>
              <a:rPr lang="en-US" dirty="0" smtClean="0"/>
              <a:t>ata </a:t>
            </a:r>
            <a:r>
              <a:rPr lang="en-US" i="1" dirty="0" smtClean="0"/>
              <a:t>A</a:t>
            </a:r>
            <a:r>
              <a:rPr lang="en-US" dirty="0" smtClean="0"/>
              <a:t>utomated </a:t>
            </a:r>
            <a:r>
              <a:rPr lang="en-US" i="1" dirty="0" smtClean="0"/>
              <a:t>T</a:t>
            </a:r>
            <a:r>
              <a:rPr lang="en-US" dirty="0" smtClean="0"/>
              <a:t>rack-</a:t>
            </a:r>
            <a:r>
              <a:rPr lang="en-US" i="1" dirty="0" smtClean="0"/>
              <a:t>A</a:t>
            </a:r>
            <a:r>
              <a:rPr lang="en-US" dirty="0" smtClean="0"/>
              <a:t>nnotation System</a:t>
            </a:r>
            <a:br>
              <a:rPr lang="en-US" dirty="0" smtClean="0"/>
            </a:br>
            <a:r>
              <a:rPr lang="en-US" i="1" dirty="0" err="1" smtClean="0">
                <a:solidFill>
                  <a:srgbClr val="FF0000"/>
                </a:solidFill>
              </a:rPr>
              <a:t>Env</a:t>
            </a:r>
            <a:r>
              <a:rPr lang="en-US" i="1" dirty="0" smtClean="0">
                <a:solidFill>
                  <a:srgbClr val="FF0000"/>
                </a:solidFill>
              </a:rPr>
              <a:t>-DATA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429000"/>
            <a:ext cx="8610600" cy="26971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Provides easy-to-use coupling between movement data and remote sensing, weather and other environmental and human global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65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43400" y="1752600"/>
            <a:ext cx="8610600" cy="462978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Track annotation</a:t>
            </a:r>
            <a:r>
              <a:rPr lang="en-US" sz="2800" dirty="0" smtClean="0">
                <a:latin typeface="Arial" charset="0"/>
              </a:rPr>
              <a:t> – linking environmental data to observed track points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6096000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Albatross movement to Galapagos</a:t>
            </a:r>
          </a:p>
        </p:txBody>
      </p:sp>
      <p:pic>
        <p:nvPicPr>
          <p:cNvPr id="7" name="Picture 6" descr="Albatros_annotated_pa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1600200"/>
            <a:ext cx="483978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8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9166855"/>
              </p:ext>
            </p:extLst>
          </p:nvPr>
        </p:nvGraphicFramePr>
        <p:xfrm>
          <a:off x="228600" y="76200"/>
          <a:ext cx="8153400" cy="6847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9764"/>
                <a:gridCol w="4851273"/>
                <a:gridCol w="1252363"/>
              </a:tblGrid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Datasets</a:t>
                      </a:r>
                      <a:endParaRPr lang="en-US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Data Source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Temporal Coverage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Tropical Rainfall Measuring Mission (TRMM)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2"/>
                        </a:rPr>
                        <a:t>http://trmm.gsfc.nasa.gov/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1998– 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AVHRR land NDVI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3"/>
                        </a:rPr>
                        <a:t>http://glcf.umiacs.umd.edu/data/gimms/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1989–present,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1982–present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NCEP Global Reanalysis 2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NOAA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  <a:hlinkClick r:id="rId4"/>
                        </a:rPr>
                        <a:t>http://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  <a:hlinkClick r:id="rId4"/>
                        </a:rPr>
                        <a:t>www.esrl.noaa.gov/psd/data/gridded/data.ncep.reanalysis2.html/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1948–present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North American Regional Reanalysis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NOAA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5"/>
                        </a:rPr>
                        <a:t>http://www.emc.ncep.noaa.gov/mmb/rreanl/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1979–present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ECMWF Reanalysis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ECMWF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6"/>
                        </a:rPr>
                        <a:t>http://www.ecmwf.int/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1979–present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MODIS Land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7"/>
                        </a:rPr>
                        <a:t>https://lpdaac.usgs.gov/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2002–2012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MODIS Ocean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8"/>
                        </a:rPr>
                        <a:t>http://oceancolor.gsfc.nasa.gov/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MODIS Snow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9"/>
                        </a:rPr>
                        <a:t>http://modis-snow-ice.gsfc.nasa.gov/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Ocean productivity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10"/>
                        </a:rPr>
                        <a:t>http://www.science.oregonstate.edu/ocean.productivity/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1997–2009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ASTER GDEM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USGS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11"/>
                        </a:rPr>
                        <a:t>http://asterweb.jpl.nasa.gov/gdem.asp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SRTM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  <a:hlinkClick r:id="rId12"/>
                        </a:rPr>
                        <a:t>http://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  <a:hlinkClick r:id="rId12"/>
                        </a:rPr>
                        <a:t>www.cgiar-csi.org/data/srtm-90m-digital-elevation-database-v4-1/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GlobCover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ESA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13"/>
                        </a:rPr>
                        <a:t>http://dup.esrin.esa.it/prjs/prjs68.php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Socioeconomic data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14"/>
                        </a:rPr>
                        <a:t>http://sedac.ciesin.columbia.edu/gpw/global.jsp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1990–2010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Ocean Surface Current Reanalysis (OSCAR) </a:t>
                      </a:r>
                      <a:endParaRPr lang="en-US" sz="1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  <a:hlinkClick r:id="rId15"/>
                        </a:rPr>
                        <a:t>http://www.oscar.noaa.gov/</a:t>
                      </a: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1993–present</a:t>
                      </a:r>
                      <a:endParaRPr lang="en-US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ETOPO1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NASA </a:t>
                      </a: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  <a:hlinkClick r:id="rId16"/>
                        </a:rPr>
                        <a:t>http://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  <a:hlinkClick r:id="rId16"/>
                        </a:rPr>
                        <a:t>www.ngdc.noaa.gov/mgg/global/global.html/</a:t>
                      </a:r>
                      <a:r>
                        <a:rPr lang="en-U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1940–2008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</TotalTime>
  <Words>451</Words>
  <Application>Microsoft Macintosh PowerPoint</Application>
  <PresentationFormat>On-screen Show (4:3)</PresentationFormat>
  <Paragraphs>83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Discovering Relationships between Climate and Animal Migration with New Tools for Linking Animal Movement Tracks, Weather and Land Surface Data</vt:lpstr>
      <vt:lpstr>www.movebank.org </vt:lpstr>
      <vt:lpstr>Graphic data editing tool</vt:lpstr>
      <vt:lpstr>Plotting tools – individual/species/study highlight</vt:lpstr>
      <vt:lpstr>Additional data support – physiological sensors, accelerometers, environmental sensors</vt:lpstr>
      <vt:lpstr>Movement is tightly linked with the environment – along the path, and the path not taken</vt:lpstr>
      <vt:lpstr>Environmental- Data Automated Track-Annotation System Env-DATA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 Ecology of Soaring Flight, with a focus on migration</dc:title>
  <dc:creator>James T Mandel</dc:creator>
  <cp:lastModifiedBy>Meeting</cp:lastModifiedBy>
  <cp:revision>574</cp:revision>
  <dcterms:created xsi:type="dcterms:W3CDTF">2013-04-23T21:41:03Z</dcterms:created>
  <dcterms:modified xsi:type="dcterms:W3CDTF">2013-04-23T21:45:26Z</dcterms:modified>
</cp:coreProperties>
</file>